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75" r:id="rId14"/>
    <p:sldId id="276" r:id="rId15"/>
    <p:sldId id="274" r:id="rId16"/>
  </p:sldIdLst>
  <p:sldSz cx="18288000" cy="10287000"/>
  <p:notesSz cx="6858000" cy="9144000"/>
  <p:embeddedFontLst>
    <p:embeddedFont>
      <p:font typeface="Arial Bold" panose="020B0704020202020204" pitchFamily="34" charset="0"/>
      <p:regular r:id="rId18"/>
      <p:bold r:id="rId19"/>
    </p:embeddedFont>
    <p:embeddedFont>
      <p:font typeface="Calibri (MS)" panose="020B0604020202020204" charset="0"/>
      <p:regular r:id="rId20"/>
    </p:embeddedFont>
    <p:embeddedFont>
      <p:font typeface="DM Sans" pitchFamily="2" charset="0"/>
      <p:regular r:id="rId21"/>
      <p:bold r:id="rId22"/>
      <p:italic r:id="rId23"/>
      <p:boldItalic r:id="rId24"/>
    </p:embeddedFont>
    <p:embeddedFont>
      <p:font typeface="PT Serif" panose="020F0502020204030204" pitchFamily="18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7" autoAdjust="0"/>
    <p:restoredTop sz="94660"/>
  </p:normalViewPr>
  <p:slideViewPr>
    <p:cSldViewPr snapToGrid="0">
      <p:cViewPr>
        <p:scale>
          <a:sx n="50" d="100"/>
          <a:sy n="50" d="100"/>
        </p:scale>
        <p:origin x="132" y="-1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18.01.2026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52400" y="-34958"/>
            <a:ext cx="19050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6200" y="2552700"/>
            <a:ext cx="10515600" cy="36548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480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AND DEVELOPMENT OF SMART RECIPE MANAGEMENT</a:t>
            </a:r>
          </a:p>
          <a:p>
            <a:pPr algn="l">
              <a:lnSpc>
                <a:spcPts val="7312"/>
              </a:lnSpc>
            </a:pPr>
            <a:r>
              <a:rPr lang="en-US" sz="4800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RECOMMENDATION SYSTEM DATABASE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60537" y="5424012"/>
            <a:ext cx="9445526" cy="3196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endParaRPr dirty="0"/>
          </a:p>
          <a:p>
            <a:pPr algn="l">
              <a:lnSpc>
                <a:spcPts val="3562"/>
              </a:lnSpc>
            </a:pPr>
            <a:endParaRPr dirty="0"/>
          </a:p>
          <a:p>
            <a:pPr algn="l">
              <a:lnSpc>
                <a:spcPts val="3562"/>
              </a:lnSpc>
            </a:pPr>
            <a:endParaRPr dirty="0"/>
          </a:p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                                                                          presented by:</a:t>
            </a:r>
          </a:p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                                                                           Janani .R (192511067)</a:t>
            </a:r>
          </a:p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                                                                           Bavani .S (192511146)</a:t>
            </a:r>
          </a:p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                                                                           Harini . S (192511153)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E98E135-87FB-562D-73E6-0E9FC9529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46" y="181832"/>
            <a:ext cx="17318854" cy="16824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378D63A-205C-3D1E-2C4F-639BAAD49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7388" y="2476501"/>
            <a:ext cx="8315412" cy="628374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3970" y="-24"/>
            <a:ext cx="18288000" cy="10287000"/>
            <a:chOff x="-18627" y="-50832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-18627" y="-50832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8600" y="354931"/>
            <a:ext cx="1780286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b. The query finds recipes that have an average rating above the overall average rating of all recipes.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6940" y="3162300"/>
            <a:ext cx="7649881" cy="369331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SELECT recipeid,</a:t>
            </a:r>
          </a:p>
          <a:p>
            <a:pPr>
              <a:lnSpc>
                <a:spcPts val="3600"/>
              </a:lnSpc>
            </a:pPr>
            <a:r>
              <a:rPr lang="en-US" sz="3000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AVG(Rating) AS avg_rating </a:t>
            </a:r>
          </a:p>
          <a:p>
            <a:pPr>
              <a:lnSpc>
                <a:spcPts val="3600"/>
              </a:lnSpc>
            </a:pPr>
            <a:r>
              <a:rPr lang="en-US" sz="3000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FROM Feedback</a:t>
            </a:r>
          </a:p>
          <a:p>
            <a:pPr>
              <a:lnSpc>
                <a:spcPts val="3600"/>
              </a:lnSpc>
            </a:pPr>
            <a:r>
              <a:rPr lang="en-US" sz="3000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GROUP BY recipeid </a:t>
            </a:r>
          </a:p>
          <a:p>
            <a:pPr>
              <a:lnSpc>
                <a:spcPts val="3600"/>
              </a:lnSpc>
            </a:pPr>
            <a:r>
              <a:rPr lang="en-US" sz="3000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HAVING AVG(Rating) &gt;</a:t>
            </a:r>
          </a:p>
          <a:p>
            <a:pPr>
              <a:lnSpc>
                <a:spcPts val="3600"/>
              </a:lnSpc>
            </a:pPr>
            <a:r>
              <a:rPr lang="en-US" sz="3000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(SELECT AVG(Rating) </a:t>
            </a:r>
          </a:p>
          <a:p>
            <a:pPr>
              <a:lnSpc>
                <a:spcPts val="3600"/>
              </a:lnSpc>
            </a:pPr>
            <a:r>
              <a:rPr lang="en-US" sz="3000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FROM Feedback);</a:t>
            </a:r>
          </a:p>
          <a:p>
            <a:pPr algn="l">
              <a:lnSpc>
                <a:spcPts val="3600"/>
              </a:lnSpc>
            </a:pPr>
            <a:endParaRPr lang="en-US" sz="3000" b="1" dirty="0">
              <a:solidFill>
                <a:srgbClr val="000000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569F58-A564-3D3B-12FF-5AD39BAA41CD}"/>
              </a:ext>
            </a:extLst>
          </p:cNvPr>
          <p:cNvSpPr txBox="1"/>
          <p:nvPr/>
        </p:nvSpPr>
        <p:spPr>
          <a:xfrm>
            <a:off x="916940" y="1943025"/>
            <a:ext cx="7839783" cy="7694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</a:t>
            </a:r>
          </a:p>
        </p:txBody>
      </p:sp>
      <p:sp>
        <p:nvSpPr>
          <p:cNvPr id="13" name="TextBox 11">
            <a:extLst>
              <a:ext uri="{FF2B5EF4-FFF2-40B4-BE49-F238E27FC236}">
                <a16:creationId xmlns:a16="http://schemas.microsoft.com/office/drawing/2014/main" id="{BB6D5EF2-B31C-8657-D239-391AF013F68E}"/>
              </a:ext>
            </a:extLst>
          </p:cNvPr>
          <p:cNvSpPr txBox="1"/>
          <p:nvPr/>
        </p:nvSpPr>
        <p:spPr>
          <a:xfrm>
            <a:off x="9796267" y="1974251"/>
            <a:ext cx="7543796" cy="73821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99"/>
              </a:lnSpc>
            </a:pPr>
            <a:endParaRPr 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Calibri (MS)"/>
              <a:cs typeface="Times New Roman" panose="02020603050405020304" pitchFamily="18" charset="0"/>
              <a:sym typeface="Calibri (MS)"/>
            </a:endParaRPr>
          </a:p>
          <a:p>
            <a:pPr algn="ctr">
              <a:lnSpc>
                <a:spcPts val="2699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 </a:t>
            </a: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OUTPUT: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3A09A8-C37F-9787-498A-46DC9734B629}"/>
              </a:ext>
            </a:extLst>
          </p:cNvPr>
          <p:cNvSpPr txBox="1"/>
          <p:nvPr/>
        </p:nvSpPr>
        <p:spPr>
          <a:xfrm>
            <a:off x="916939" y="7886700"/>
            <a:ext cx="16423123" cy="12003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 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the Query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finds recipes that have an average rating above the overall average rating of all recipes.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D0F2971-57AA-86B8-F28C-13A00873A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267" y="3162300"/>
            <a:ext cx="7543795" cy="369331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304800" y="571666"/>
            <a:ext cx="17580974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"/>
              </a:rPr>
              <a:t>c.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 Identify cuisines that have more than the average number of recipes across all cuisine types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25517" y="3231502"/>
            <a:ext cx="7839783" cy="382399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SELECT Cuisine_Type,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COUNT(Recipe_ID)FROM Recipe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GROUP BY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Cuisine_TypeHAVING COUNT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(Recipe_ID) &gt;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( SELECT AVG(cuisine_count) 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 FROM (SELECT COUNT(Recipe_ID)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as cuisine_count FROM 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Recipe GROUP BY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Cuisine_Type) as AvgCuisine);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BB412F-D6FE-761A-76C2-9DD809198747}"/>
              </a:ext>
            </a:extLst>
          </p:cNvPr>
          <p:cNvSpPr txBox="1"/>
          <p:nvPr/>
        </p:nvSpPr>
        <p:spPr>
          <a:xfrm>
            <a:off x="825517" y="2100449"/>
            <a:ext cx="7839783" cy="7694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20638E3E-B909-A215-53CE-47532CE01C03}"/>
              </a:ext>
            </a:extLst>
          </p:cNvPr>
          <p:cNvSpPr txBox="1"/>
          <p:nvPr/>
        </p:nvSpPr>
        <p:spPr>
          <a:xfrm>
            <a:off x="9723479" y="2042041"/>
            <a:ext cx="7543796" cy="73821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99"/>
              </a:lnSpc>
            </a:pPr>
            <a:endParaRPr 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Calibri (MS)"/>
              <a:cs typeface="Times New Roman" panose="02020603050405020304" pitchFamily="18" charset="0"/>
              <a:sym typeface="Calibri (MS)"/>
            </a:endParaRPr>
          </a:p>
          <a:p>
            <a:pPr algn="ctr">
              <a:lnSpc>
                <a:spcPts val="2699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 </a:t>
            </a: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OUTPUT: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2E509C-EDF7-C966-029D-61AE9CD4CD5C}"/>
              </a:ext>
            </a:extLst>
          </p:cNvPr>
          <p:cNvSpPr txBox="1"/>
          <p:nvPr/>
        </p:nvSpPr>
        <p:spPr>
          <a:xfrm>
            <a:off x="825517" y="7734300"/>
            <a:ext cx="16776724" cy="12003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Here in this Query shows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cuisine types that are more popular or frequently available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</a:t>
            </a:r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61B7287F-2450-73C1-7DA0-F15C58051B8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58140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ADC708D-7875-9FBE-0363-1C026C3D4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3479" y="3187005"/>
            <a:ext cx="7543796" cy="28885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0" y="568436"/>
            <a:ext cx="18288000" cy="7783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d</a:t>
            </a:r>
            <a:r>
              <a:rPr lang="en-US" sz="3600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. 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List recipes and their ingredient details where the recipe contains more ingredients than the average recipe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.</a:t>
            </a:r>
            <a:endParaRPr lang="en-US" sz="3600" b="1" dirty="0">
              <a:solidFill>
                <a:srgbClr val="000000"/>
              </a:solidFill>
              <a:latin typeface="Times New Roman" panose="02020603050405020304" pitchFamily="18" charset="0"/>
              <a:ea typeface="Arial Bold"/>
              <a:cs typeface="Times New Roman" panose="02020603050405020304" pitchFamily="18" charset="0"/>
              <a:sym typeface="Arial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41559" y="2904699"/>
            <a:ext cx="8026241" cy="34392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SELECT Recipe_ID, COUNT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(Ingredient_ID) 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FROM Recipe_Ingredient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GROUP BY Recipe_ID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HAVING COUNT(Ingredient_ID) &gt; (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   SELECT AVG(ing_count) 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   FROM (SELECT COUNT(Ingredient_ID) as c FROM Recipe_Ingredient GROUP BY Recipe_ID) as t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);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1C468C-A3BB-9249-A20F-C849A1E21AF0}"/>
              </a:ext>
            </a:extLst>
          </p:cNvPr>
          <p:cNvSpPr txBox="1"/>
          <p:nvPr/>
        </p:nvSpPr>
        <p:spPr>
          <a:xfrm>
            <a:off x="1009271" y="1518237"/>
            <a:ext cx="7839783" cy="7694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</a:t>
            </a:r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DA89B721-1FDD-DF9F-92E8-89ED6B7B6276}"/>
              </a:ext>
            </a:extLst>
          </p:cNvPr>
          <p:cNvSpPr txBox="1"/>
          <p:nvPr/>
        </p:nvSpPr>
        <p:spPr>
          <a:xfrm>
            <a:off x="9702650" y="1564731"/>
            <a:ext cx="7543796" cy="73821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99"/>
              </a:lnSpc>
            </a:pPr>
            <a:endParaRPr 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Calibri (MS)"/>
              <a:cs typeface="Times New Roman" panose="02020603050405020304" pitchFamily="18" charset="0"/>
              <a:sym typeface="Calibri (MS)"/>
            </a:endParaRPr>
          </a:p>
          <a:p>
            <a:pPr algn="ctr">
              <a:lnSpc>
                <a:spcPts val="2699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 </a:t>
            </a: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OUTPUT: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13262A-C3D0-D5F0-4BF4-2B49049DFC14}"/>
              </a:ext>
            </a:extLst>
          </p:cNvPr>
          <p:cNvSpPr txBox="1"/>
          <p:nvPr/>
        </p:nvSpPr>
        <p:spPr>
          <a:xfrm>
            <a:off x="838200" y="7734300"/>
            <a:ext cx="16408246" cy="12003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r>
              <a:rPr lang="en-IN" sz="3600" dirty="0"/>
              <a:t> Here the Query shows recipe with more ingredients than the average recipe.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58D6D4-EF68-4F60-F8A4-3E2A3F1EF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2650" y="2904699"/>
            <a:ext cx="7756757" cy="338180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AEF90B-616B-51CF-2FBC-8778A781DC19}"/>
              </a:ext>
            </a:extLst>
          </p:cNvPr>
          <p:cNvSpPr txBox="1"/>
          <p:nvPr/>
        </p:nvSpPr>
        <p:spPr>
          <a:xfrm>
            <a:off x="1009271" y="1518237"/>
            <a:ext cx="7839783" cy="7694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</a:t>
            </a:r>
          </a:p>
        </p:txBody>
      </p:sp>
      <p:sp>
        <p:nvSpPr>
          <p:cNvPr id="3" name="TextBox 11">
            <a:extLst>
              <a:ext uri="{FF2B5EF4-FFF2-40B4-BE49-F238E27FC236}">
                <a16:creationId xmlns:a16="http://schemas.microsoft.com/office/drawing/2014/main" id="{9507CDD9-A1E7-DFF2-E14C-2A2A54A0D249}"/>
              </a:ext>
            </a:extLst>
          </p:cNvPr>
          <p:cNvSpPr txBox="1"/>
          <p:nvPr/>
        </p:nvSpPr>
        <p:spPr>
          <a:xfrm>
            <a:off x="9697943" y="1518237"/>
            <a:ext cx="7543796" cy="73821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99"/>
              </a:lnSpc>
            </a:pPr>
            <a:endParaRPr 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Calibri (MS)"/>
              <a:cs typeface="Times New Roman" panose="02020603050405020304" pitchFamily="18" charset="0"/>
              <a:sym typeface="Calibri (MS)"/>
            </a:endParaRPr>
          </a:p>
          <a:p>
            <a:pPr algn="ctr">
              <a:lnSpc>
                <a:spcPts val="2699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 </a:t>
            </a: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OUTPUT: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B76C6686-0139-F2BE-A6BD-96C2C455EC4A}"/>
              </a:ext>
            </a:extLst>
          </p:cNvPr>
          <p:cNvSpPr txBox="1"/>
          <p:nvPr/>
        </p:nvSpPr>
        <p:spPr>
          <a:xfrm>
            <a:off x="0" y="568436"/>
            <a:ext cx="18288000" cy="7808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e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.Find  recipes with total calorie count higher than the average </a:t>
            </a:r>
            <a:r>
              <a:rPr lang="en-US" sz="3600" b="1" dirty="0" err="1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average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 calorie count per recipe using a join between recipe ingredient and ingredient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.</a:t>
            </a:r>
            <a:endParaRPr lang="en-US" sz="3600" b="1" dirty="0">
              <a:solidFill>
                <a:srgbClr val="000000"/>
              </a:solidFill>
              <a:latin typeface="Times New Roman" panose="02020603050405020304" pitchFamily="18" charset="0"/>
              <a:ea typeface="Arial Bold"/>
              <a:cs typeface="Times New Roman" panose="02020603050405020304" pitchFamily="18" charset="0"/>
              <a:sym typeface="Arial Bold"/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6110CA74-E8E4-AF61-C27C-92E418601F27}"/>
              </a:ext>
            </a:extLst>
          </p:cNvPr>
          <p:cNvSpPr txBox="1"/>
          <p:nvPr/>
        </p:nvSpPr>
        <p:spPr>
          <a:xfrm>
            <a:off x="1041559" y="2841345"/>
            <a:ext cx="7807495" cy="459343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SELECT ri.Recipe_ID, 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SUM(ri.Quantity_Used * i.Calories_Per_Unit)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AS total FROM Recipe_Ingredient ri 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JOIN Ingredient </a:t>
            </a:r>
            <a:r>
              <a:rPr lang="en-US" sz="2499" b="1" dirty="0" err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</a:t>
            </a: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ON 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ri.Ingredient_ID = i.Ingredient_ID 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GROUP BY ri.Recipe_ID 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HAVING total &gt; (SELECT AVG(tc)</a:t>
            </a:r>
          </a:p>
          <a:p>
            <a:pPr>
              <a:lnSpc>
                <a:spcPts val="2999"/>
              </a:lnSpc>
            </a:pPr>
            <a:r>
              <a:rPr lang="en-US" sz="2499" b="1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FROM (SELECT SUM(ri2.Quantity_Used * i2.Calories_Per_Unit) AS tc FROM Recipe_Ingredient ri2 JOIN Ingredient i2 ON ri2.Ingredient_ID = i2.Ingredient_ID GROUP BY ri2.Recipe_ID) AS t);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AD4B55-30ED-94BE-D733-275BA40B5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7943" y="2904699"/>
            <a:ext cx="7809090" cy="45300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3324E2-C1DE-A0FA-38F2-47BCA53298EA}"/>
              </a:ext>
            </a:extLst>
          </p:cNvPr>
          <p:cNvSpPr txBox="1"/>
          <p:nvPr/>
        </p:nvSpPr>
        <p:spPr>
          <a:xfrm>
            <a:off x="1009271" y="8390025"/>
            <a:ext cx="16776724" cy="12003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Here in this Query shows 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calorie count higher than the average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average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ea typeface="Arial Bold"/>
                <a:cs typeface="Times New Roman" panose="02020603050405020304" pitchFamily="18" charset="0"/>
                <a:sym typeface="Arial Bold"/>
              </a:rPr>
              <a:t> calorie count per recipe using a join between recipe ingredient and ingredient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82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8F7F2D-0FC6-44B0-E363-7FFB94DD0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595" y="451931"/>
            <a:ext cx="15758809" cy="15309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BA9C0B-8240-FBAD-A2FF-06D52DDE043F}"/>
              </a:ext>
            </a:extLst>
          </p:cNvPr>
          <p:cNvSpPr txBox="1"/>
          <p:nvPr/>
        </p:nvSpPr>
        <p:spPr>
          <a:xfrm>
            <a:off x="1143000" y="4152901"/>
            <a:ext cx="128778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efficiently manages and stores recipe data in a well-structured database.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provides personalized recipe recommendations based on user preferences.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 database design reduces redundancy and ensures data consistency.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Overall, it enhances user experience by making recipe search and selection easier and faster.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EBCBA3C4-60B1-DEE0-1136-7DA7C6E9AD4A}"/>
              </a:ext>
            </a:extLst>
          </p:cNvPr>
          <p:cNvSpPr txBox="1"/>
          <p:nvPr/>
        </p:nvSpPr>
        <p:spPr>
          <a:xfrm>
            <a:off x="304801" y="2781300"/>
            <a:ext cx="4419600" cy="6471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74"/>
              </a:lnSpc>
            </a:pPr>
            <a:r>
              <a:rPr lang="en-US" sz="4250" b="1" dirty="0">
                <a:solidFill>
                  <a:srgbClr val="020202"/>
                </a:solidFill>
                <a:latin typeface="Times New Roman" panose="02020603050405020304" pitchFamily="18" charset="0"/>
                <a:ea typeface="PT Serif"/>
                <a:cs typeface="Times New Roman" panose="02020603050405020304" pitchFamily="18" charset="0"/>
                <a:sym typeface="PT Serif"/>
              </a:rPr>
              <a:t>     CONCLUSION</a:t>
            </a:r>
          </a:p>
        </p:txBody>
      </p:sp>
    </p:spTree>
    <p:extLst>
      <p:ext uri="{BB962C8B-B14F-4D97-AF65-F5344CB8AC3E}">
        <p14:creationId xmlns:p14="http://schemas.microsoft.com/office/powerpoint/2010/main" val="1372499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044440" y="3629005"/>
            <a:ext cx="8961120" cy="211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00"/>
              </a:lnSpc>
            </a:pPr>
            <a:r>
              <a:rPr lang="en-US" sz="12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𝐓𝐡𝐚𝐧𝐤 𝐘𝐨𝐮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-128211"/>
            <a:ext cx="18288000" cy="10287000"/>
            <a:chOff x="-20320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-20320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r>
                <a:rPr lang="en-IN" dirty="0" err="1"/>
                <a:t>wwww</a:t>
              </a:r>
              <a:endParaRPr lang="en-IN" dirty="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780270" y="2285642"/>
            <a:ext cx="9605963" cy="1353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4"/>
              </a:lnSpc>
            </a:pPr>
            <a:r>
              <a:rPr lang="en-US" sz="4250" b="1" dirty="0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Project Objective –Database Driven System 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741444" y="4032796"/>
            <a:ext cx="114300" cy="2423220"/>
            <a:chOff x="0" y="0"/>
            <a:chExt cx="152400" cy="323096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2400" cy="3230880"/>
            </a:xfrm>
            <a:custGeom>
              <a:avLst/>
              <a:gdLst/>
              <a:ahLst/>
              <a:cxnLst/>
              <a:rect l="l" t="t" r="r" b="b"/>
              <a:pathLst>
                <a:path w="152400" h="3230880">
                  <a:moveTo>
                    <a:pt x="0" y="52070"/>
                  </a:moveTo>
                  <a:cubicBezTo>
                    <a:pt x="0" y="23368"/>
                    <a:pt x="23368" y="0"/>
                    <a:pt x="52070" y="0"/>
                  </a:cubicBezTo>
                  <a:lnTo>
                    <a:pt x="100330" y="0"/>
                  </a:lnTo>
                  <a:cubicBezTo>
                    <a:pt x="129032" y="0"/>
                    <a:pt x="152400" y="23368"/>
                    <a:pt x="152400" y="52070"/>
                  </a:cubicBezTo>
                  <a:lnTo>
                    <a:pt x="152400" y="3178810"/>
                  </a:lnTo>
                  <a:cubicBezTo>
                    <a:pt x="152400" y="3207639"/>
                    <a:pt x="129032" y="3230880"/>
                    <a:pt x="100330" y="3230880"/>
                  </a:cubicBezTo>
                  <a:lnTo>
                    <a:pt x="52070" y="3230880"/>
                  </a:lnTo>
                  <a:cubicBezTo>
                    <a:pt x="23241" y="3230880"/>
                    <a:pt x="0" y="3207512"/>
                    <a:pt x="0" y="3178810"/>
                  </a:cubicBezTo>
                  <a:close/>
                </a:path>
              </a:pathLst>
            </a:custGeom>
            <a:solidFill>
              <a:srgbClr val="E04F0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77200" y="4000018"/>
            <a:ext cx="3629471" cy="24931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87" dirty="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rPr>
              <a:t>Seamless Recipe Management</a:t>
            </a:r>
          </a:p>
          <a:p>
            <a:pPr algn="l">
              <a:lnSpc>
                <a:spcPts val="3312"/>
              </a:lnSpc>
            </a:pPr>
            <a:r>
              <a:rPr lang="en-US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 </a:t>
            </a:r>
            <a:r>
              <a:rPr lang="en-US" sz="2000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Enable users to easily read , update and search recipe in a centralized database </a:t>
            </a:r>
            <a:r>
              <a:rPr lang="en-US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 </a:t>
            </a:r>
          </a:p>
          <a:p>
            <a:pPr algn="l">
              <a:lnSpc>
                <a:spcPts val="3312"/>
              </a:lnSpc>
            </a:pPr>
            <a:r>
              <a:rPr lang="en-US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 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144916" y="4819947"/>
            <a:ext cx="4008536" cy="390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endParaRPr lang="en-US" sz="2000" dirty="0">
              <a:solidFill>
                <a:srgbClr val="383838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12674650" y="4032796"/>
            <a:ext cx="114300" cy="2423220"/>
            <a:chOff x="0" y="0"/>
            <a:chExt cx="152400" cy="323096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52400" cy="3230880"/>
            </a:xfrm>
            <a:custGeom>
              <a:avLst/>
              <a:gdLst/>
              <a:ahLst/>
              <a:cxnLst/>
              <a:rect l="l" t="t" r="r" b="b"/>
              <a:pathLst>
                <a:path w="152400" h="3230880">
                  <a:moveTo>
                    <a:pt x="0" y="52070"/>
                  </a:moveTo>
                  <a:cubicBezTo>
                    <a:pt x="0" y="23368"/>
                    <a:pt x="23368" y="0"/>
                    <a:pt x="52070" y="0"/>
                  </a:cubicBezTo>
                  <a:lnTo>
                    <a:pt x="100330" y="0"/>
                  </a:lnTo>
                  <a:cubicBezTo>
                    <a:pt x="129032" y="0"/>
                    <a:pt x="152400" y="23368"/>
                    <a:pt x="152400" y="52070"/>
                  </a:cubicBezTo>
                  <a:lnTo>
                    <a:pt x="152400" y="3178810"/>
                  </a:lnTo>
                  <a:cubicBezTo>
                    <a:pt x="152400" y="3207639"/>
                    <a:pt x="129032" y="3230880"/>
                    <a:pt x="100330" y="3230880"/>
                  </a:cubicBezTo>
                  <a:lnTo>
                    <a:pt x="52070" y="3230880"/>
                  </a:lnTo>
                  <a:cubicBezTo>
                    <a:pt x="23241" y="3230880"/>
                    <a:pt x="0" y="3207512"/>
                    <a:pt x="0" y="3178810"/>
                  </a:cubicBezTo>
                  <a:close/>
                </a:path>
              </a:pathLst>
            </a:custGeom>
            <a:solidFill>
              <a:srgbClr val="E04F0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2954000" y="4032797"/>
            <a:ext cx="4132807" cy="8298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87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Efficient ingredient &amp; meal planning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953999" y="5015289"/>
            <a:ext cx="4132807" cy="1237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Help users plan meals efficiently by managing ingredients, reducing food waste and saving time.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7741444" y="6716614"/>
            <a:ext cx="114300" cy="2423220"/>
            <a:chOff x="0" y="0"/>
            <a:chExt cx="152400" cy="323096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52400" cy="3230880"/>
            </a:xfrm>
            <a:custGeom>
              <a:avLst/>
              <a:gdLst/>
              <a:ahLst/>
              <a:cxnLst/>
              <a:rect l="l" t="t" r="r" b="b"/>
              <a:pathLst>
                <a:path w="152400" h="3230880">
                  <a:moveTo>
                    <a:pt x="0" y="52070"/>
                  </a:moveTo>
                  <a:cubicBezTo>
                    <a:pt x="0" y="23368"/>
                    <a:pt x="23368" y="0"/>
                    <a:pt x="52070" y="0"/>
                  </a:cubicBezTo>
                  <a:lnTo>
                    <a:pt x="100330" y="0"/>
                  </a:lnTo>
                  <a:cubicBezTo>
                    <a:pt x="129032" y="0"/>
                    <a:pt x="152400" y="23368"/>
                    <a:pt x="152400" y="52070"/>
                  </a:cubicBezTo>
                  <a:lnTo>
                    <a:pt x="152400" y="3178810"/>
                  </a:lnTo>
                  <a:cubicBezTo>
                    <a:pt x="152400" y="3207639"/>
                    <a:pt x="129032" y="3230880"/>
                    <a:pt x="100330" y="3230880"/>
                  </a:cubicBezTo>
                  <a:lnTo>
                    <a:pt x="52070" y="3230880"/>
                  </a:lnTo>
                  <a:cubicBezTo>
                    <a:pt x="23241" y="3230880"/>
                    <a:pt x="0" y="3207512"/>
                    <a:pt x="0" y="3178810"/>
                  </a:cubicBezTo>
                  <a:close/>
                </a:path>
              </a:pathLst>
            </a:custGeom>
            <a:solidFill>
              <a:srgbClr val="E04F0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8144916" y="6986736"/>
            <a:ext cx="4008536" cy="406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87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Smart user experience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144916" y="7521597"/>
            <a:ext cx="4008536" cy="1237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Offer a user friendly interface with intelligent filtering, rating and feedback to improve accuracy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E98E135-87FB-562D-73E6-0E9FC9529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336" y="314019"/>
            <a:ext cx="16575897" cy="161031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1A05AF8-5503-026C-2EA1-7F91DE3C3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11" y="2999030"/>
            <a:ext cx="6457997" cy="51162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76200" y="10978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8841209" y="1865664"/>
            <a:ext cx="9904363" cy="7135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12"/>
              </a:lnSpc>
            </a:pPr>
            <a:r>
              <a:rPr lang="en-US" sz="4687" b="1" dirty="0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Module 1- Query Challenges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850237" y="2891581"/>
            <a:ext cx="637877" cy="637878"/>
            <a:chOff x="0" y="0"/>
            <a:chExt cx="850503" cy="85050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945934" y="2998142"/>
            <a:ext cx="446485" cy="491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771632" y="2969865"/>
            <a:ext cx="5021759" cy="44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Users vs saved recipes: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771632" y="3528864"/>
            <a:ext cx="8524131" cy="426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Find users who save more recipes than an average user.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850237" y="4644778"/>
            <a:ext cx="637877" cy="637877"/>
            <a:chOff x="0" y="0"/>
            <a:chExt cx="850503" cy="85050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7945934" y="4751337"/>
            <a:ext cx="446485" cy="491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771632" y="4723060"/>
            <a:ext cx="5776764" cy="44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5"/>
              </a:lnSpc>
            </a:pPr>
            <a:r>
              <a:rPr lang="en-US" sz="2874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Recipes with above-average ratings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771632" y="5282059"/>
            <a:ext cx="8524131" cy="426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62"/>
              </a:lnSpc>
            </a:pPr>
            <a:r>
              <a:rPr lang="en-US" sz="2187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Recipes whose average rating is above the overall average.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7850237" y="6397972"/>
            <a:ext cx="637877" cy="637877"/>
            <a:chOff x="0" y="0"/>
            <a:chExt cx="850503" cy="85050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7945934" y="6504534"/>
            <a:ext cx="446485" cy="491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771632" y="6476256"/>
            <a:ext cx="6640265" cy="44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5"/>
              </a:lnSpc>
            </a:pPr>
            <a:r>
              <a:rPr lang="en-US" sz="2874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Cuisines with more recipes than average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771632" y="7035254"/>
            <a:ext cx="8524131" cy="426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62"/>
              </a:lnSpc>
            </a:pPr>
            <a:r>
              <a:rPr lang="en-US" sz="2187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Cuisine types having more recipes than the average cuisine.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7850237" y="8151167"/>
            <a:ext cx="637877" cy="637877"/>
            <a:chOff x="0" y="0"/>
            <a:chExt cx="850503" cy="85050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7945934" y="8257729"/>
            <a:ext cx="446485" cy="491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4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771632" y="8229451"/>
            <a:ext cx="5339655" cy="44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5"/>
              </a:lnSpc>
            </a:pPr>
            <a:r>
              <a:rPr lang="en-US" sz="2874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User Feedback Analysis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771632" y="8788450"/>
            <a:ext cx="8524131" cy="426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62"/>
              </a:lnSpc>
            </a:pPr>
            <a:r>
              <a:rPr lang="en-US" sz="2187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Users and their top-rated recipes above their own average rating.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E98E135-87FB-562D-73E6-0E9FC9529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135" y="367720"/>
            <a:ext cx="16626628" cy="131954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1E62CDE-399B-E179-C8C6-ADEA6C306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00300"/>
            <a:ext cx="6448472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7" y="1658392"/>
            <a:ext cx="9453115" cy="7135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12"/>
              </a:lnSpc>
            </a:pPr>
            <a:r>
              <a:rPr lang="en-US" sz="4687" b="1" dirty="0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Module 2-Subqueries &amp; Joins</a:t>
            </a:r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7850237" y="2950220"/>
            <a:ext cx="1417588" cy="2109490"/>
            <a:chOff x="0" y="0"/>
            <a:chExt cx="1890117" cy="2812653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1890141" cy="2812669"/>
            </a:xfrm>
            <a:custGeom>
              <a:avLst/>
              <a:gdLst/>
              <a:ahLst/>
              <a:cxnLst/>
              <a:rect l="l" t="t" r="r" b="b"/>
              <a:pathLst>
                <a:path w="1890141" h="2812669">
                  <a:moveTo>
                    <a:pt x="0" y="0"/>
                  </a:moveTo>
                  <a:lnTo>
                    <a:pt x="1890141" y="0"/>
                  </a:lnTo>
                  <a:lnTo>
                    <a:pt x="1890141" y="2812669"/>
                  </a:lnTo>
                  <a:lnTo>
                    <a:pt x="0" y="28126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63" r="-16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551342" y="3214687"/>
            <a:ext cx="6136333" cy="44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5"/>
              </a:lnSpc>
            </a:pPr>
            <a:r>
              <a:rPr lang="en-US" sz="2874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Recipes vs. Average Rating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551342" y="3773686"/>
            <a:ext cx="7744420" cy="888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62"/>
              </a:lnSpc>
            </a:pPr>
            <a:r>
              <a:rPr lang="en-US" sz="2187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Use subqueries and joins to compare recipe ratings with the overall average rating.</a:t>
            </a: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7850237" y="5059710"/>
            <a:ext cx="1417588" cy="2109490"/>
            <a:chOff x="0" y="0"/>
            <a:chExt cx="1890117" cy="2812653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1890141" cy="2812669"/>
            </a:xfrm>
            <a:custGeom>
              <a:avLst/>
              <a:gdLst/>
              <a:ahLst/>
              <a:cxnLst/>
              <a:rect l="l" t="t" r="r" b="b"/>
              <a:pathLst>
                <a:path w="1890141" h="2812669">
                  <a:moveTo>
                    <a:pt x="0" y="0"/>
                  </a:moveTo>
                  <a:lnTo>
                    <a:pt x="1890141" y="0"/>
                  </a:lnTo>
                  <a:lnTo>
                    <a:pt x="1890141" y="2812669"/>
                  </a:lnTo>
                  <a:lnTo>
                    <a:pt x="0" y="28126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63" r="-16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551342" y="5324177"/>
            <a:ext cx="4990803" cy="44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5"/>
              </a:lnSpc>
            </a:pPr>
            <a:r>
              <a:rPr lang="en-US" sz="2874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User Activity: Above Average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51342" y="5883176"/>
            <a:ext cx="7744420" cy="888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62"/>
              </a:lnSpc>
            </a:pPr>
            <a:r>
              <a:rPr lang="en-US" sz="2187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Join users and saved recipes to find users whose saved recipe count exceeds the average.</a:t>
            </a:r>
          </a:p>
        </p:txBody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7850237" y="7169200"/>
            <a:ext cx="1417588" cy="2109490"/>
            <a:chOff x="0" y="0"/>
            <a:chExt cx="1890117" cy="2812653"/>
          </a:xfrm>
        </p:grpSpPr>
        <p:sp>
          <p:nvSpPr>
            <p:cNvPr id="19" name="Freeform 19" descr="preencoded.png"/>
            <p:cNvSpPr/>
            <p:nvPr/>
          </p:nvSpPr>
          <p:spPr>
            <a:xfrm>
              <a:off x="0" y="0"/>
              <a:ext cx="1890141" cy="2812669"/>
            </a:xfrm>
            <a:custGeom>
              <a:avLst/>
              <a:gdLst/>
              <a:ahLst/>
              <a:cxnLst/>
              <a:rect l="l" t="t" r="r" b="b"/>
              <a:pathLst>
                <a:path w="1890141" h="2812669">
                  <a:moveTo>
                    <a:pt x="0" y="0"/>
                  </a:moveTo>
                  <a:lnTo>
                    <a:pt x="1890141" y="0"/>
                  </a:lnTo>
                  <a:lnTo>
                    <a:pt x="1890141" y="2812669"/>
                  </a:lnTo>
                  <a:lnTo>
                    <a:pt x="0" y="28126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63" r="-16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9551342" y="7433667"/>
            <a:ext cx="5204669" cy="44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5"/>
              </a:lnSpc>
            </a:pPr>
            <a:r>
              <a:rPr lang="en-US" sz="2874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Calorie-Based Recipe Analysis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551342" y="7992666"/>
            <a:ext cx="7744420" cy="888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62"/>
              </a:lnSpc>
            </a:pPr>
            <a:r>
              <a:rPr lang="en-US" sz="2187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Use joins to calculate total recipe calories and compare them with the average calorie value.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E98E135-87FB-562D-73E6-0E9FC95295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000" y="85917"/>
            <a:ext cx="16764000" cy="162858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A2AC9F7-1029-640B-95EF-774CD15534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600" y="2324100"/>
            <a:ext cx="7444611" cy="7086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5812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0" y="2144344"/>
            <a:ext cx="10590164" cy="7135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12"/>
              </a:lnSpc>
            </a:pPr>
            <a:r>
              <a:rPr lang="en-US" sz="4687" b="1" dirty="0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Applications of the System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1117" y="3049202"/>
            <a:ext cx="10590164" cy="18338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ts val="3562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rgbClr val="383838"/>
                </a:solidFill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Cooking and food recommendation apps</a:t>
            </a:r>
          </a:p>
          <a:p>
            <a:pPr marL="457200" indent="-457200" algn="just">
              <a:lnSpc>
                <a:spcPts val="3562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rgbClr val="383838"/>
                </a:solidFill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Nutrition and calorie tracking platforms</a:t>
            </a:r>
          </a:p>
          <a:p>
            <a:pPr marL="457200" indent="-457200" algn="just">
              <a:lnSpc>
                <a:spcPts val="3562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rgbClr val="383838"/>
                </a:solidFill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Restaurant menu management systems</a:t>
            </a:r>
          </a:p>
          <a:p>
            <a:pPr marL="457200" indent="-457200" algn="just">
              <a:lnSpc>
                <a:spcPts val="3562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rgbClr val="383838"/>
                </a:solidFill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Smart kitchen applications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304799" y="5962472"/>
            <a:ext cx="10416481" cy="3295827"/>
            <a:chOff x="0" y="0"/>
            <a:chExt cx="12594035" cy="281265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3955" cy="2812669"/>
            </a:xfrm>
            <a:custGeom>
              <a:avLst/>
              <a:gdLst/>
              <a:ahLst/>
              <a:cxnLst/>
              <a:rect l="l" t="t" r="r" b="b"/>
              <a:pathLst>
                <a:path w="12593955" h="2812669">
                  <a:moveTo>
                    <a:pt x="0" y="907288"/>
                  </a:moveTo>
                  <a:cubicBezTo>
                    <a:pt x="0" y="406273"/>
                    <a:pt x="406273" y="0"/>
                    <a:pt x="907288" y="0"/>
                  </a:cubicBezTo>
                  <a:lnTo>
                    <a:pt x="11686667" y="0"/>
                  </a:lnTo>
                  <a:cubicBezTo>
                    <a:pt x="12187810" y="0"/>
                    <a:pt x="12593955" y="406273"/>
                    <a:pt x="12593955" y="907288"/>
                  </a:cubicBezTo>
                  <a:lnTo>
                    <a:pt x="12593955" y="1905381"/>
                  </a:lnTo>
                  <a:cubicBezTo>
                    <a:pt x="12593955" y="2406523"/>
                    <a:pt x="12187682" y="2812669"/>
                    <a:pt x="11686667" y="2812669"/>
                  </a:cubicBezTo>
                  <a:lnTo>
                    <a:pt x="907288" y="2812669"/>
                  </a:lnTo>
                  <a:cubicBezTo>
                    <a:pt x="406273" y="2812669"/>
                    <a:pt x="0" y="2406396"/>
                    <a:pt x="0" y="1905381"/>
                  </a:cubicBezTo>
                  <a:close/>
                </a:path>
              </a:pathLst>
            </a:custGeom>
            <a:solidFill>
              <a:srgbClr val="F2EEEE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62000" y="6357743"/>
            <a:ext cx="4724400" cy="4417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25"/>
              </a:lnSpc>
            </a:pPr>
            <a:r>
              <a:rPr lang="en-US" sz="2874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Future Enhancements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E98E135-87FB-562D-73E6-0E9FC9529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238" y="139951"/>
            <a:ext cx="16686162" cy="162102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422FBB2-7F5D-2260-BF49-C0D40AA6EB40}"/>
              </a:ext>
            </a:extLst>
          </p:cNvPr>
          <p:cNvSpPr txBox="1"/>
          <p:nvPr/>
        </p:nvSpPr>
        <p:spPr>
          <a:xfrm rot="10800000" flipV="1">
            <a:off x="435910" y="6869016"/>
            <a:ext cx="1041641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can be enhanced by integrating advanced analytics and optimized SQL queries to provide more accurate and personalized recommendations as the database grows</a:t>
            </a:r>
            <a:r>
              <a:rPr lang="en-IN" dirty="0"/>
              <a:t>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6977B07-41E4-E07F-417F-601456326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9918" y="2857872"/>
            <a:ext cx="6629400" cy="44954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829800" y="1843682"/>
            <a:ext cx="7978974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37"/>
              </a:lnSpc>
            </a:pPr>
            <a:r>
              <a:rPr lang="en-US" sz="4800" b="1" dirty="0">
                <a:solidFill>
                  <a:srgbClr val="020202"/>
                </a:solidFill>
                <a:latin typeface="Times New Roman" panose="02020603050405020304" pitchFamily="18" charset="0"/>
                <a:ea typeface="PT Serif"/>
                <a:cs typeface="Times New Roman" panose="02020603050405020304" pitchFamily="18" charset="0"/>
                <a:sym typeface="PT Serif"/>
              </a:rPr>
              <a:t>Problem statement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696051" y="2676822"/>
            <a:ext cx="9753897" cy="28575"/>
            <a:chOff x="0" y="0"/>
            <a:chExt cx="13005197" cy="381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005181" cy="38100"/>
            </a:xfrm>
            <a:custGeom>
              <a:avLst/>
              <a:gdLst/>
              <a:ahLst/>
              <a:cxnLst/>
              <a:rect l="l" t="t" r="r" b="b"/>
              <a:pathLst>
                <a:path w="13005181" h="38100">
                  <a:moveTo>
                    <a:pt x="0" y="0"/>
                  </a:moveTo>
                  <a:lnTo>
                    <a:pt x="13005181" y="0"/>
                  </a:lnTo>
                  <a:lnTo>
                    <a:pt x="1300518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04F0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696050" y="2834579"/>
            <a:ext cx="9906149" cy="776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062"/>
              </a:lnSpc>
              <a:buFont typeface="Wingdings" panose="05000000000000000000" pitchFamily="2" charset="2"/>
              <a:buChar char="Ø"/>
            </a:pPr>
            <a:r>
              <a:rPr lang="en-US" sz="2437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Managing recipes, ingredients, and user data becomes difficult without a proper database structure.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696050" y="3737222"/>
            <a:ext cx="9906149" cy="376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    </a:t>
            </a:r>
            <a:r>
              <a:rPr lang="en-US" sz="2400" dirty="0">
                <a:solidFill>
                  <a:srgbClr val="383838"/>
                </a:solidFill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This leads to data redundancy and inefficient data handling</a:t>
            </a:r>
            <a:r>
              <a:rPr lang="en-US" sz="1874" dirty="0">
                <a:solidFill>
                  <a:srgbClr val="383838"/>
                </a:solidFill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..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7696051" y="4570362"/>
            <a:ext cx="9753897" cy="28575"/>
            <a:chOff x="0" y="0"/>
            <a:chExt cx="13005197" cy="381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3005181" cy="38100"/>
            </a:xfrm>
            <a:custGeom>
              <a:avLst/>
              <a:gdLst/>
              <a:ahLst/>
              <a:cxnLst/>
              <a:rect l="l" t="t" r="r" b="b"/>
              <a:pathLst>
                <a:path w="13005181" h="38100">
                  <a:moveTo>
                    <a:pt x="0" y="0"/>
                  </a:moveTo>
                  <a:lnTo>
                    <a:pt x="13005181" y="0"/>
                  </a:lnTo>
                  <a:lnTo>
                    <a:pt x="1300518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04F0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696038" y="4728120"/>
            <a:ext cx="9753897" cy="776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062"/>
              </a:lnSpc>
              <a:buFont typeface="Wingdings" panose="05000000000000000000" pitchFamily="2" charset="2"/>
              <a:buChar char="Ø"/>
            </a:pPr>
            <a:r>
              <a:rPr lang="en-US" sz="2437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Existing recipe systems do not provide personalized recommendations based on user preferences.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696038" y="5666779"/>
            <a:ext cx="9753911" cy="357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383838"/>
                </a:solidFill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     User ratings and saved recipes are not effectively analyzed</a:t>
            </a:r>
            <a:r>
              <a:rPr lang="en-US" sz="1874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..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7696051" y="6463904"/>
            <a:ext cx="9753897" cy="28575"/>
            <a:chOff x="0" y="0"/>
            <a:chExt cx="13005197" cy="381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3005181" cy="38100"/>
            </a:xfrm>
            <a:custGeom>
              <a:avLst/>
              <a:gdLst/>
              <a:ahLst/>
              <a:cxnLst/>
              <a:rect l="l" t="t" r="r" b="b"/>
              <a:pathLst>
                <a:path w="13005181" h="38100">
                  <a:moveTo>
                    <a:pt x="0" y="0"/>
                  </a:moveTo>
                  <a:lnTo>
                    <a:pt x="13005181" y="0"/>
                  </a:lnTo>
                  <a:lnTo>
                    <a:pt x="1300518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04F0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7696050" y="6621661"/>
            <a:ext cx="9829949" cy="776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062"/>
              </a:lnSpc>
              <a:buFont typeface="Wingdings" panose="05000000000000000000" pitchFamily="2" charset="2"/>
              <a:buChar char="Ø"/>
            </a:pPr>
            <a:r>
              <a:rPr lang="en-US" sz="2437" dirty="0">
                <a:solidFill>
                  <a:srgbClr val="383838"/>
                </a:solidFill>
                <a:latin typeface="Times New Roman" panose="02020603050405020304" pitchFamily="18" charset="0"/>
                <a:ea typeface="PT Serif"/>
                <a:cs typeface="Times New Roman" panose="02020603050405020304" pitchFamily="18" charset="0"/>
                <a:sym typeface="PT Serif"/>
              </a:rPr>
              <a:t>Calculating total calories and ingredient usage for recipes is complex in unorganized systems</a:t>
            </a:r>
            <a:r>
              <a:rPr lang="en-US" sz="2437" dirty="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001000" y="7648795"/>
            <a:ext cx="9448948" cy="3606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383838"/>
                </a:solidFill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Nutritional analysis becomes time-consuming and inaccurate</a:t>
            </a:r>
            <a:r>
              <a:rPr lang="en-US" sz="1874" dirty="0">
                <a:solidFill>
                  <a:srgbClr val="383838"/>
                </a:solidFill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..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7696051" y="8357444"/>
            <a:ext cx="9753897" cy="28575"/>
            <a:chOff x="0" y="0"/>
            <a:chExt cx="13005197" cy="381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3005181" cy="38100"/>
            </a:xfrm>
            <a:custGeom>
              <a:avLst/>
              <a:gdLst/>
              <a:ahLst/>
              <a:cxnLst/>
              <a:rect l="l" t="t" r="r" b="b"/>
              <a:pathLst>
                <a:path w="13005181" h="38100">
                  <a:moveTo>
                    <a:pt x="0" y="0"/>
                  </a:moveTo>
                  <a:lnTo>
                    <a:pt x="13005181" y="0"/>
                  </a:lnTo>
                  <a:lnTo>
                    <a:pt x="1300518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04F0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7696051" y="8994576"/>
            <a:ext cx="9753897" cy="357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 dirty="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E98E135-87FB-562D-73E6-0E9FC9529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14782"/>
            <a:ext cx="16959410" cy="16475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BC1893-B628-1889-F146-261790FC6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576" y="3215894"/>
            <a:ext cx="6600873" cy="49569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495800" y="2087536"/>
            <a:ext cx="11107420" cy="709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99"/>
              </a:lnSpc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Arimo"/>
                <a:cs typeface="Times New Roman" panose="02020603050405020304" pitchFamily="18" charset="0"/>
                <a:sym typeface="Arimo"/>
              </a:rPr>
              <a:t>ER diagram for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recipe management and recommendation system database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2999"/>
              </a:lnSpc>
            </a:pP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Arimo"/>
              <a:cs typeface="Times New Roman" panose="02020603050405020304" pitchFamily="18" charset="0"/>
              <a:sym typeface="Arimo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98E135-87FB-562D-73E6-0E9FC9529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88"/>
            <a:ext cx="17068800" cy="16581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9398DF-A09E-22D0-9FB9-05B84E2791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505027"/>
            <a:ext cx="12192000" cy="81248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11800" cy="10401300"/>
            <a:chOff x="0" y="0"/>
            <a:chExt cx="24282400" cy="13868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282400" cy="138684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  <a:p>
              <a:endParaRPr lang="en-IN" dirty="0"/>
            </a:p>
            <a:p>
              <a:endParaRPr lang="en-IN" dirty="0"/>
            </a:p>
            <a:p>
              <a:endParaRPr lang="en-IN" dirty="0"/>
            </a:p>
            <a:p>
              <a:endParaRPr lang="en-IN" dirty="0"/>
            </a:p>
            <a:p>
              <a:endParaRPr lang="en-IN" dirty="0"/>
            </a:p>
            <a:p>
              <a:endParaRPr lang="en-IN" dirty="0"/>
            </a:p>
            <a:p>
              <a:endParaRPr lang="en-IN" dirty="0"/>
            </a:p>
            <a:p>
              <a:r>
                <a:rPr lang="en-IN" dirty="0"/>
                <a:t>                                                                                                SCHEMA DIAGRAM for </a:t>
              </a:r>
              <a:r>
                <a:rPr lang="en-US" dirty="0"/>
                <a:t>smart recipe management and recommendation system database</a:t>
              </a:r>
              <a:endParaRPr lang="en-IN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E98E135-87FB-562D-73E6-0E9FC9529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595" y="451931"/>
            <a:ext cx="15758809" cy="15309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D8F6B7-CDAD-0DB6-E027-08E8AD5AE6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009899"/>
            <a:ext cx="10744200" cy="70866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-18865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35060" y="716254"/>
            <a:ext cx="17207548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Arimo"/>
                <a:cs typeface="Times New Roman" panose="02020603050405020304" pitchFamily="18" charset="0"/>
                <a:sym typeface="Arimo"/>
              </a:rPr>
              <a:t>a. Find users who have saved more recipes than the average number of recipes saved by all users.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14550" y="3314699"/>
            <a:ext cx="7801422" cy="34753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99"/>
              </a:lnSpc>
            </a:pPr>
            <a:r>
              <a:rPr lang="en-US" sz="2800" b="1" dirty="0">
                <a:solidFill>
                  <a:srgbClr val="000000"/>
                </a:solidFill>
                <a:latin typeface="Aptos" panose="020B0004020202020204" pitchFamily="34" charset="0"/>
                <a:ea typeface="Arial Bold"/>
                <a:cs typeface="Times New Roman" panose="02020603050405020304" pitchFamily="18" charset="0"/>
                <a:sym typeface="Arial Bold"/>
              </a:rPr>
              <a:t>SELECT userid, COUNT(recipeid) AS</a:t>
            </a:r>
          </a:p>
          <a:p>
            <a:pPr>
              <a:lnSpc>
                <a:spcPts val="2699"/>
              </a:lnSpc>
            </a:pPr>
            <a:r>
              <a:rPr lang="en-US" sz="2800" b="1" dirty="0">
                <a:solidFill>
                  <a:srgbClr val="000000"/>
                </a:solidFill>
                <a:latin typeface="Aptos" panose="020B0004020202020204" pitchFamily="34" charset="0"/>
                <a:ea typeface="Arial Bold"/>
                <a:cs typeface="Times New Roman" panose="02020603050405020304" pitchFamily="18" charset="0"/>
                <a:sym typeface="Arial Bold"/>
              </a:rPr>
              <a:t> saved_count FROM SavedRecipes</a:t>
            </a:r>
          </a:p>
          <a:p>
            <a:pPr>
              <a:lnSpc>
                <a:spcPts val="2699"/>
              </a:lnSpc>
            </a:pPr>
            <a:r>
              <a:rPr lang="en-US" sz="2800" b="1" dirty="0">
                <a:solidFill>
                  <a:srgbClr val="000000"/>
                </a:solidFill>
                <a:latin typeface="Aptos" panose="020B0004020202020204" pitchFamily="34" charset="0"/>
                <a:ea typeface="Arial Bold"/>
                <a:cs typeface="Times New Roman" panose="02020603050405020304" pitchFamily="18" charset="0"/>
                <a:sym typeface="Arial Bold"/>
              </a:rPr>
              <a:t> GROUP BY userid </a:t>
            </a:r>
          </a:p>
          <a:p>
            <a:pPr>
              <a:lnSpc>
                <a:spcPts val="2699"/>
              </a:lnSpc>
            </a:pPr>
            <a:r>
              <a:rPr lang="en-US" sz="2800" b="1" dirty="0">
                <a:solidFill>
                  <a:srgbClr val="000000"/>
                </a:solidFill>
                <a:latin typeface="Aptos" panose="020B0004020202020204" pitchFamily="34" charset="0"/>
                <a:ea typeface="Arial Bold"/>
                <a:cs typeface="Times New Roman" panose="02020603050405020304" pitchFamily="18" charset="0"/>
                <a:sym typeface="Arial Bold"/>
              </a:rPr>
              <a:t>HAVING COUNT(recipeid) &gt; (SELECT AVG(recipe_count) </a:t>
            </a:r>
          </a:p>
          <a:p>
            <a:pPr>
              <a:lnSpc>
                <a:spcPts val="2699"/>
              </a:lnSpc>
            </a:pPr>
            <a:r>
              <a:rPr lang="en-US" sz="2800" b="1" dirty="0">
                <a:solidFill>
                  <a:srgbClr val="000000"/>
                </a:solidFill>
                <a:latin typeface="Aptos" panose="020B0004020202020204" pitchFamily="34" charset="0"/>
                <a:ea typeface="Arial Bold"/>
                <a:cs typeface="Times New Roman" panose="02020603050405020304" pitchFamily="18" charset="0"/>
                <a:sym typeface="Arial Bold"/>
              </a:rPr>
              <a:t>FROM (SELECT COUNT(recipeid) </a:t>
            </a:r>
          </a:p>
          <a:p>
            <a:pPr>
              <a:lnSpc>
                <a:spcPts val="2699"/>
              </a:lnSpc>
            </a:pPr>
            <a:r>
              <a:rPr lang="en-US" sz="2800" b="1" dirty="0">
                <a:solidFill>
                  <a:srgbClr val="000000"/>
                </a:solidFill>
                <a:latin typeface="Aptos" panose="020B0004020202020204" pitchFamily="34" charset="0"/>
                <a:ea typeface="Arial Bold"/>
                <a:cs typeface="Times New Roman" panose="02020603050405020304" pitchFamily="18" charset="0"/>
                <a:sym typeface="Arial Bold"/>
              </a:rPr>
              <a:t>AS recipe_count</a:t>
            </a:r>
          </a:p>
          <a:p>
            <a:pPr>
              <a:lnSpc>
                <a:spcPts val="2699"/>
              </a:lnSpc>
            </a:pPr>
            <a:r>
              <a:rPr lang="en-US" sz="2800" b="1" dirty="0">
                <a:solidFill>
                  <a:srgbClr val="000000"/>
                </a:solidFill>
                <a:latin typeface="Aptos" panose="020B0004020202020204" pitchFamily="34" charset="0"/>
                <a:ea typeface="Arial Bold"/>
                <a:cs typeface="Times New Roman" panose="02020603050405020304" pitchFamily="18" charset="0"/>
                <a:sym typeface="Arial Bold"/>
              </a:rPr>
              <a:t> FROM SavedRecipes </a:t>
            </a:r>
          </a:p>
          <a:p>
            <a:pPr>
              <a:lnSpc>
                <a:spcPts val="2699"/>
              </a:lnSpc>
            </a:pPr>
            <a:r>
              <a:rPr lang="en-US" sz="2800" b="1" dirty="0">
                <a:solidFill>
                  <a:srgbClr val="000000"/>
                </a:solidFill>
                <a:latin typeface="Aptos" panose="020B0004020202020204" pitchFamily="34" charset="0"/>
                <a:ea typeface="Arial Bold"/>
                <a:cs typeface="Times New Roman" panose="02020603050405020304" pitchFamily="18" charset="0"/>
                <a:sym typeface="Arial Bold"/>
              </a:rPr>
              <a:t>GROUP BY userid) </a:t>
            </a:r>
          </a:p>
          <a:p>
            <a:pPr>
              <a:lnSpc>
                <a:spcPts val="2699"/>
              </a:lnSpc>
            </a:pPr>
            <a:r>
              <a:rPr lang="en-US" sz="2800" b="1" dirty="0">
                <a:solidFill>
                  <a:srgbClr val="000000"/>
                </a:solidFill>
                <a:latin typeface="Aptos" panose="020B0004020202020204" pitchFamily="34" charset="0"/>
                <a:ea typeface="Arial Bold"/>
                <a:cs typeface="Times New Roman" panose="02020603050405020304" pitchFamily="18" charset="0"/>
                <a:sym typeface="Arial Bold"/>
              </a:rPr>
              <a:t>AS avg_saved);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02773" y="2053518"/>
            <a:ext cx="7543796" cy="73821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99"/>
              </a:lnSpc>
            </a:pPr>
            <a:endParaRPr lang="en-US" sz="3200" b="1" dirty="0">
              <a:solidFill>
                <a:srgbClr val="000000"/>
              </a:solidFill>
              <a:latin typeface="Times New Roman" panose="02020603050405020304" pitchFamily="18" charset="0"/>
              <a:ea typeface="Calibri (MS)"/>
              <a:cs typeface="Times New Roman" panose="02020603050405020304" pitchFamily="18" charset="0"/>
              <a:sym typeface="Calibri (MS)"/>
            </a:endParaRPr>
          </a:p>
          <a:p>
            <a:pPr algn="ctr">
              <a:lnSpc>
                <a:spcPts val="2699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 </a:t>
            </a: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OUTPUT: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D7B058-0145-A68F-7029-55D59D17D6D3}"/>
              </a:ext>
            </a:extLst>
          </p:cNvPr>
          <p:cNvSpPr txBox="1"/>
          <p:nvPr/>
        </p:nvSpPr>
        <p:spPr>
          <a:xfrm>
            <a:off x="1314549" y="2095500"/>
            <a:ext cx="7839783" cy="7694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AEAEDF-54C3-3536-0802-31B85895484D}"/>
              </a:ext>
            </a:extLst>
          </p:cNvPr>
          <p:cNvSpPr txBox="1"/>
          <p:nvPr/>
        </p:nvSpPr>
        <p:spPr>
          <a:xfrm>
            <a:off x="1314549" y="8171807"/>
            <a:ext cx="16169469" cy="107721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 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the Query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finds users who have saved more recipes than the average number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649208-F3F2-85E2-F324-C4897325C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7402" y="3314700"/>
            <a:ext cx="7489168" cy="3962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1000</Words>
  <Application>Microsoft Office PowerPoint</Application>
  <PresentationFormat>Custom</PresentationFormat>
  <Paragraphs>155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 Bold</vt:lpstr>
      <vt:lpstr>Calibri (MS)</vt:lpstr>
      <vt:lpstr>Times New Roman</vt:lpstr>
      <vt:lpstr>PT Serif</vt:lpstr>
      <vt:lpstr>Aptos</vt:lpstr>
      <vt:lpstr>DM Sans</vt:lpstr>
      <vt:lpstr>Wingdings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harini sobanbabu</dc:creator>
  <cp:lastModifiedBy>harini sobanbabu</cp:lastModifiedBy>
  <cp:revision>1</cp:revision>
  <dcterms:modified xsi:type="dcterms:W3CDTF">2026-01-18T05:43:47Z</dcterms:modified>
</cp:coreProperties>
</file>

<file path=docProps/thumbnail.jpeg>
</file>